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9" r:id="rId3"/>
    <p:sldId id="262" r:id="rId4"/>
    <p:sldId id="263" r:id="rId5"/>
    <p:sldId id="257" r:id="rId6"/>
    <p:sldId id="261" r:id="rId7"/>
    <p:sldId id="259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3" r:id="rId18"/>
    <p:sldId id="272" r:id="rId19"/>
    <p:sldId id="275" r:id="rId20"/>
    <p:sldId id="274" r:id="rId21"/>
    <p:sldId id="277" r:id="rId22"/>
    <p:sldId id="276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5CBB-502E-4E9B-8F73-EAD5FA296A25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FC85-C1F4-42EA-9EF5-7E7B2C56E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255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5CBB-502E-4E9B-8F73-EAD5FA296A25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FC85-C1F4-42EA-9EF5-7E7B2C56E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86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5CBB-502E-4E9B-8F73-EAD5FA296A25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FC85-C1F4-42EA-9EF5-7E7B2C56E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003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35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12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07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4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0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77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06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17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5CBB-502E-4E9B-8F73-EAD5FA296A25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FC85-C1F4-42EA-9EF5-7E7B2C56E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013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6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67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09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5CBB-502E-4E9B-8F73-EAD5FA296A25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FC85-C1F4-42EA-9EF5-7E7B2C56E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74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5CBB-502E-4E9B-8F73-EAD5FA296A25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FC85-C1F4-42EA-9EF5-7E7B2C56E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00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5CBB-502E-4E9B-8F73-EAD5FA296A25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FC85-C1F4-42EA-9EF5-7E7B2C56E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45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5CBB-502E-4E9B-8F73-EAD5FA296A25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FC85-C1F4-42EA-9EF5-7E7B2C56E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3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5CBB-502E-4E9B-8F73-EAD5FA296A25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FC85-C1F4-42EA-9EF5-7E7B2C56E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839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5CBB-502E-4E9B-8F73-EAD5FA296A25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FC85-C1F4-42EA-9EF5-7E7B2C56E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054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5CBB-502E-4E9B-8F73-EAD5FA296A25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FC85-C1F4-42EA-9EF5-7E7B2C56E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14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45CBB-502E-4E9B-8F73-EAD5FA296A25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5FC85-C1F4-42EA-9EF5-7E7B2C56E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6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4B126-9BD3-45B3-89B7-73006F22CE61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8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6600056" y="5080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52400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312" y="5849252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5605800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35" y="5656361"/>
            <a:ext cx="6334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5" y="6131787"/>
            <a:ext cx="676275" cy="70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ربع نص 14"/>
          <p:cNvSpPr txBox="1"/>
          <p:nvPr/>
        </p:nvSpPr>
        <p:spPr>
          <a:xfrm>
            <a:off x="2361335" y="5721726"/>
            <a:ext cx="3664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References as in the workbook and classroom. 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2367257" y="6131787"/>
            <a:ext cx="7113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For more detailed instruction, any question, cases need help please  contact block  leader at the CRC Google classroom or email.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3055497" y="764705"/>
            <a:ext cx="5831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/>
              <a:t>CardioRespiratory</a:t>
            </a:r>
            <a:r>
              <a:rPr lang="en-US" sz="3600" b="1" dirty="0"/>
              <a:t> Care Block 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2136051" y="2807856"/>
            <a:ext cx="84969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cs typeface="Times New Roman" pitchFamily="18" charset="0"/>
              </a:rPr>
              <a:t>CRC Block Staff:</a:t>
            </a:r>
          </a:p>
          <a:p>
            <a:r>
              <a:rPr lang="en-US" b="1" dirty="0" err="1"/>
              <a:t>Dr</a:t>
            </a:r>
            <a:r>
              <a:rPr lang="en-US" b="1" dirty="0"/>
              <a:t> </a:t>
            </a:r>
            <a:r>
              <a:rPr lang="en-US" b="1" dirty="0" err="1"/>
              <a:t>Firas</a:t>
            </a:r>
            <a:r>
              <a:rPr lang="en-US" b="1" dirty="0"/>
              <a:t> Rashid </a:t>
            </a:r>
            <a:r>
              <a:rPr lang="en-US" b="1" dirty="0" err="1" smtClean="0"/>
              <a:t>Sayel</a:t>
            </a:r>
            <a:r>
              <a:rPr lang="en-US" b="1" dirty="0" smtClean="0"/>
              <a:t> </a:t>
            </a:r>
            <a:r>
              <a:rPr lang="en-US" b="1" dirty="0"/>
              <a:t>(block leader)                       </a:t>
            </a:r>
          </a:p>
          <a:p>
            <a:r>
              <a:rPr lang="en-US" b="1" dirty="0"/>
              <a:t>    </a:t>
            </a:r>
          </a:p>
          <a:p>
            <a:r>
              <a:rPr lang="en-US" b="1" dirty="0"/>
              <a:t> 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1524000" y="-24017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 AL-</a:t>
            </a:r>
            <a:r>
              <a:rPr lang="en-US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 College of Medicine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2751613" y="1254396"/>
            <a:ext cx="7265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Lecture title</a:t>
            </a:r>
            <a:r>
              <a:rPr lang="en-US" sz="2400" b="1" dirty="0" smtClean="0"/>
              <a:t>: Hypertension  </a:t>
            </a:r>
            <a:endParaRPr lang="en-US" sz="2400" b="1" dirty="0"/>
          </a:p>
          <a:p>
            <a:r>
              <a:rPr lang="en-US" sz="2400" b="1" dirty="0"/>
              <a:t>Date</a:t>
            </a:r>
            <a:r>
              <a:rPr lang="en-US" sz="2400" b="1" dirty="0" smtClean="0"/>
              <a:t>: 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February 2022</a:t>
            </a:r>
            <a:endParaRPr lang="en-US" sz="2400" b="1" dirty="0"/>
          </a:p>
          <a:p>
            <a:r>
              <a:rPr lang="en-US" sz="2400" b="1" dirty="0" err="1" smtClean="0"/>
              <a:t>Dr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Firas</a:t>
            </a:r>
            <a:r>
              <a:rPr lang="en-US" sz="2400" b="1" dirty="0" smtClean="0"/>
              <a:t> Rashid </a:t>
            </a:r>
            <a:r>
              <a:rPr lang="en-US" sz="2400" b="1" dirty="0" err="1" smtClean="0"/>
              <a:t>Sayel</a:t>
            </a:r>
            <a:endParaRPr lang="en-US" sz="2400" b="1" dirty="0"/>
          </a:p>
          <a:p>
            <a:endParaRPr lang="en-US" sz="2400" b="1" dirty="0"/>
          </a:p>
        </p:txBody>
      </p:sp>
      <p:sp>
        <p:nvSpPr>
          <p:cNvPr id="4" name="مستطيل 3"/>
          <p:cNvSpPr/>
          <p:nvPr/>
        </p:nvSpPr>
        <p:spPr>
          <a:xfrm>
            <a:off x="2107815" y="3348037"/>
            <a:ext cx="2208169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Dr. Ahmed Bader</a:t>
            </a:r>
          </a:p>
          <a:p>
            <a:r>
              <a:rPr lang="en-US" b="1" dirty="0" err="1"/>
              <a:t>Dr</a:t>
            </a:r>
            <a:r>
              <a:rPr lang="en-US" b="1" dirty="0"/>
              <a:t> Nawal Mustafa</a:t>
            </a:r>
          </a:p>
          <a:p>
            <a:r>
              <a:rPr lang="en-US" b="1" dirty="0"/>
              <a:t>Dr Zainab Almnaseer</a:t>
            </a:r>
          </a:p>
          <a:p>
            <a:r>
              <a:rPr lang="en-US" b="1" dirty="0" err="1"/>
              <a:t>Dr</a:t>
            </a:r>
            <a:r>
              <a:rPr lang="en-US" b="1" dirty="0"/>
              <a:t> Farqad Alhamdani</a:t>
            </a:r>
          </a:p>
          <a:p>
            <a:r>
              <a:rPr lang="en-US" b="1" dirty="0"/>
              <a:t>Dr Ban M. Saleh</a:t>
            </a:r>
          </a:p>
          <a:p>
            <a:r>
              <a:rPr lang="en-US" b="1" dirty="0"/>
              <a:t>Dr Amani </a:t>
            </a:r>
            <a:r>
              <a:rPr lang="en-US" b="1" dirty="0" err="1"/>
              <a:t>Namaa</a:t>
            </a:r>
            <a:endParaRPr lang="en-US" b="1" dirty="0"/>
          </a:p>
          <a:p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6598278" y="3068960"/>
            <a:ext cx="26600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Dr. Mohammed </a:t>
            </a:r>
            <a:r>
              <a:rPr lang="en-US" b="1" dirty="0" err="1"/>
              <a:t>Adil</a:t>
            </a:r>
            <a:endParaRPr lang="en-US" b="1" dirty="0"/>
          </a:p>
          <a:p>
            <a:r>
              <a:rPr lang="en-US" b="1" dirty="0" err="1"/>
              <a:t>Dr</a:t>
            </a:r>
            <a:r>
              <a:rPr lang="en-US" b="1" dirty="0"/>
              <a:t> Assad Hassan                                </a:t>
            </a:r>
          </a:p>
          <a:p>
            <a:r>
              <a:rPr lang="en-US" b="1" dirty="0" err="1"/>
              <a:t>Dr</a:t>
            </a:r>
            <a:r>
              <a:rPr lang="en-US" b="1" dirty="0"/>
              <a:t> Ahmed Qassim</a:t>
            </a:r>
          </a:p>
          <a:p>
            <a:r>
              <a:rPr lang="en-US" b="1" dirty="0" err="1"/>
              <a:t>Dr</a:t>
            </a:r>
            <a:r>
              <a:rPr lang="en-US" b="1" dirty="0"/>
              <a:t> Safa Asaad</a:t>
            </a:r>
          </a:p>
          <a:p>
            <a:r>
              <a:rPr lang="en-US" b="1" dirty="0"/>
              <a:t>Dr Mustafa Ghazi                               </a:t>
            </a:r>
          </a:p>
          <a:p>
            <a:r>
              <a:rPr lang="en-US" b="1" dirty="0" err="1"/>
              <a:t>Dr</a:t>
            </a:r>
            <a:r>
              <a:rPr lang="en-US" b="1" dirty="0"/>
              <a:t> </a:t>
            </a:r>
            <a:r>
              <a:rPr lang="en-US" b="1" dirty="0" err="1"/>
              <a:t>Ilham</a:t>
            </a:r>
            <a:r>
              <a:rPr lang="en-US" b="1" dirty="0"/>
              <a:t> Mohammed</a:t>
            </a:r>
          </a:p>
          <a:p>
            <a:r>
              <a:rPr lang="en-US" b="1" dirty="0" err="1"/>
              <a:t>Dr</a:t>
            </a:r>
            <a:r>
              <a:rPr lang="en-US" b="1" dirty="0"/>
              <a:t> </a:t>
            </a:r>
            <a:r>
              <a:rPr lang="en-US" b="1" dirty="0" err="1"/>
              <a:t>Zainab</a:t>
            </a:r>
            <a:r>
              <a:rPr lang="en-US" b="1" dirty="0"/>
              <a:t> </a:t>
            </a:r>
            <a:r>
              <a:rPr lang="en-US" b="1" dirty="0" err="1"/>
              <a:t>Muzahim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150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treatment of hypertension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812" t="32805" r="29796" b="28217"/>
          <a:stretch/>
        </p:blipFill>
        <p:spPr>
          <a:xfrm>
            <a:off x="517236" y="1227263"/>
            <a:ext cx="10760364" cy="543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Thresholds </a:t>
            </a:r>
            <a:r>
              <a:rPr lang="en-GB" dirty="0"/>
              <a:t>for treatment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516" t="37907" r="25549" b="36788"/>
          <a:stretch/>
        </p:blipFill>
        <p:spPr>
          <a:xfrm>
            <a:off x="740540" y="1930401"/>
            <a:ext cx="10303771" cy="374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1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style modifications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Salt restriction to &lt;5 g per day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Restrict alcohol consumption to Less than 14 units per week for men &amp; Less than 8 units per week for women</a:t>
            </a:r>
          </a:p>
          <a:p>
            <a:endParaRPr lang="en-US" dirty="0" smtClean="0"/>
          </a:p>
          <a:p>
            <a:r>
              <a:rPr lang="en-GB" dirty="0" smtClean="0"/>
              <a:t>Increased consumption of vegetables, fresh fruits, fish, nuts, </a:t>
            </a:r>
          </a:p>
          <a:p>
            <a:pPr marL="0" indent="0">
              <a:buNone/>
            </a:pPr>
            <a:r>
              <a:rPr lang="en-GB" dirty="0" smtClean="0"/>
              <a:t>and unsaturated fatty acids (olive oil); low consumption of red meat; and consumption of low-fat dairy products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Avoid obesity </a:t>
            </a:r>
            <a:r>
              <a:rPr lang="en-GB" dirty="0"/>
              <a:t>(BMI &gt;30 kg/m2 or waist </a:t>
            </a:r>
            <a:r>
              <a:rPr lang="en-GB" dirty="0" smtClean="0"/>
              <a:t>circumference &gt;102 </a:t>
            </a:r>
            <a:r>
              <a:rPr lang="en-GB" dirty="0"/>
              <a:t>cm in men and &gt;88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cm in women</a:t>
            </a:r>
            <a:r>
              <a:rPr lang="en-GB" dirty="0"/>
              <a:t>), </a:t>
            </a:r>
            <a:r>
              <a:rPr lang="en-GB" dirty="0" smtClean="0"/>
              <a:t>healthy </a:t>
            </a:r>
            <a:r>
              <a:rPr lang="en-GB" dirty="0"/>
              <a:t>BMI (</a:t>
            </a:r>
            <a:r>
              <a:rPr lang="en-GB" dirty="0" smtClean="0"/>
              <a:t>about 20–25 </a:t>
            </a:r>
            <a:r>
              <a:rPr lang="en-GB" dirty="0"/>
              <a:t>kg/m2) and waist circumference </a:t>
            </a:r>
            <a:r>
              <a:rPr lang="en-GB" dirty="0" smtClean="0"/>
              <a:t>values </a:t>
            </a:r>
          </a:p>
          <a:p>
            <a:pPr marL="0" indent="0">
              <a:buNone/>
            </a:pPr>
            <a:r>
              <a:rPr lang="en-GB" dirty="0" smtClean="0"/>
              <a:t>(&lt;</a:t>
            </a:r>
            <a:r>
              <a:rPr lang="en-GB" dirty="0"/>
              <a:t>94 cm in men and &lt;80 cm in women)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56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Regular aerobic exercise (e.g. at least </a:t>
            </a:r>
            <a:r>
              <a:rPr lang="en-GB" dirty="0" smtClean="0"/>
              <a:t>30 min </a:t>
            </a:r>
            <a:r>
              <a:rPr lang="en-GB" dirty="0"/>
              <a:t>of moderate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dynamic </a:t>
            </a:r>
            <a:r>
              <a:rPr lang="en-GB" dirty="0"/>
              <a:t>exercise on </a:t>
            </a:r>
            <a:r>
              <a:rPr lang="en-GB" dirty="0" smtClean="0"/>
              <a:t>5–7 days </a:t>
            </a:r>
            <a:r>
              <a:rPr lang="en-GB" dirty="0"/>
              <a:t>per </a:t>
            </a:r>
            <a:r>
              <a:rPr lang="en-GB" dirty="0" smtClean="0"/>
              <a:t>week</a:t>
            </a:r>
          </a:p>
          <a:p>
            <a:pPr marL="0" indent="0">
              <a:buNone/>
            </a:pPr>
            <a:endParaRPr lang="en-US" dirty="0"/>
          </a:p>
          <a:p>
            <a:r>
              <a:rPr lang="en-GB" dirty="0"/>
              <a:t>Smoking cessation, supportive care, </a:t>
            </a:r>
            <a:r>
              <a:rPr lang="en-GB" dirty="0" smtClean="0"/>
              <a:t>and referral </a:t>
            </a:r>
            <a:r>
              <a:rPr lang="en-GB" dirty="0"/>
              <a:t>to smoking cessation programs</a:t>
            </a:r>
          </a:p>
        </p:txBody>
      </p:sp>
    </p:spTree>
    <p:extLst>
      <p:ext uri="{BB962C8B-B14F-4D97-AF65-F5344CB8AC3E}">
        <p14:creationId xmlns:p14="http://schemas.microsoft.com/office/powerpoint/2010/main" val="330894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uncomplicated hypertension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631" t="31785" r="27042" b="24952"/>
          <a:stretch/>
        </p:blipFill>
        <p:spPr>
          <a:xfrm>
            <a:off x="1256145" y="1647957"/>
            <a:ext cx="9633527" cy="471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0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treatment of hypertension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01" t="24846" r="25435" b="14952"/>
          <a:stretch/>
        </p:blipFill>
        <p:spPr>
          <a:xfrm>
            <a:off x="1653308" y="1293091"/>
            <a:ext cx="9227127" cy="518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8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Optimal doses (or best-tolerated doses) </a:t>
            </a:r>
            <a:r>
              <a:rPr lang="en-GB" dirty="0" smtClean="0"/>
              <a:t>of an </a:t>
            </a:r>
            <a:r>
              <a:rPr lang="en-GB" dirty="0"/>
              <a:t>appropriate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therapeutic strategy</a:t>
            </a:r>
            <a:r>
              <a:rPr lang="en-GB" dirty="0"/>
              <a:t>, </a:t>
            </a:r>
            <a:r>
              <a:rPr lang="en-GB" dirty="0" smtClean="0"/>
              <a:t>which should </a:t>
            </a:r>
            <a:r>
              <a:rPr lang="en-GB" dirty="0"/>
              <a:t>include a diuretic (typically an </a:t>
            </a:r>
            <a:r>
              <a:rPr lang="en-GB" dirty="0" smtClean="0"/>
              <a:t>ACE inhibitor </a:t>
            </a:r>
            <a:r>
              <a:rPr lang="en-GB" dirty="0"/>
              <a:t>or an ARB with a CCB and a </a:t>
            </a:r>
            <a:r>
              <a:rPr lang="en-GB" dirty="0" smtClean="0"/>
              <a:t>thiazide/thiazide-type </a:t>
            </a:r>
            <a:r>
              <a:rPr lang="en-GB" dirty="0"/>
              <a:t>diuretic), fails to </a:t>
            </a:r>
            <a:r>
              <a:rPr lang="en-GB" dirty="0" smtClean="0"/>
              <a:t>lower clinic </a:t>
            </a:r>
            <a:r>
              <a:rPr lang="en-GB" dirty="0"/>
              <a:t>SBP and DBP values to &lt;140 </a:t>
            </a:r>
            <a:r>
              <a:rPr lang="en-GB" dirty="0" smtClean="0"/>
              <a:t>mmHg and/or </a:t>
            </a:r>
            <a:r>
              <a:rPr lang="en-GB" dirty="0"/>
              <a:t>&lt;90 mmHg, respectively; and</a:t>
            </a:r>
          </a:p>
          <a:p>
            <a:r>
              <a:rPr lang="en-GB" dirty="0" smtClean="0"/>
              <a:t> </a:t>
            </a:r>
            <a:r>
              <a:rPr lang="en-GB" dirty="0"/>
              <a:t>The inadequate control of BP has </a:t>
            </a:r>
            <a:r>
              <a:rPr lang="en-GB" dirty="0" smtClean="0"/>
              <a:t>been confirmed </a:t>
            </a:r>
            <a:r>
              <a:rPr lang="en-GB" dirty="0"/>
              <a:t>by ABPM or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HBPM</a:t>
            </a:r>
            <a:r>
              <a:rPr lang="en-GB" dirty="0"/>
              <a:t>; and</a:t>
            </a:r>
          </a:p>
          <a:p>
            <a:r>
              <a:rPr lang="en-GB" dirty="0" smtClean="0"/>
              <a:t>After </a:t>
            </a:r>
            <a:r>
              <a:rPr lang="en-GB" dirty="0"/>
              <a:t>exclusion of various causes </a:t>
            </a:r>
            <a:r>
              <a:rPr lang="en-GB" dirty="0" smtClean="0"/>
              <a:t>of pseudo-resistant </a:t>
            </a:r>
            <a:r>
              <a:rPr lang="en-GB" dirty="0"/>
              <a:t>hypertension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(especially poor </a:t>
            </a:r>
            <a:r>
              <a:rPr lang="en-GB" dirty="0"/>
              <a:t>medication adherence) </a:t>
            </a:r>
            <a:r>
              <a:rPr lang="en-GB" dirty="0" smtClean="0"/>
              <a:t>and secondary hypertension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54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Resistant Hypertension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090" t="26887" r="25664" b="22707"/>
          <a:stretch/>
        </p:blipFill>
        <p:spPr>
          <a:xfrm>
            <a:off x="1136073" y="1133835"/>
            <a:ext cx="9605817" cy="522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7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Hypertension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Primary </a:t>
            </a:r>
            <a:r>
              <a:rPr lang="en-GB" dirty="0" err="1" smtClean="0"/>
              <a:t>Aldosteronism</a:t>
            </a:r>
            <a:r>
              <a:rPr lang="en-GB" dirty="0"/>
              <a:t>/ </a:t>
            </a:r>
            <a:r>
              <a:rPr lang="en-GB" dirty="0" err="1"/>
              <a:t>Phaeochromocytoma</a:t>
            </a:r>
            <a:r>
              <a:rPr lang="en-GB" dirty="0"/>
              <a:t>/Cushing’s syndrome/ Thyroid disease (hyper- or hypothyroidism</a:t>
            </a:r>
            <a:r>
              <a:rPr lang="en-GB" dirty="0" smtClean="0"/>
              <a:t>)/ Hyperparathyroidism </a:t>
            </a:r>
            <a:endParaRPr lang="en-GB" dirty="0"/>
          </a:p>
          <a:p>
            <a:r>
              <a:rPr lang="en-GB" dirty="0" smtClean="0"/>
              <a:t>Obstructive </a:t>
            </a:r>
            <a:r>
              <a:rPr lang="en-GB" dirty="0"/>
              <a:t>sleep </a:t>
            </a:r>
            <a:r>
              <a:rPr lang="en-GB" dirty="0" smtClean="0"/>
              <a:t>apnoea</a:t>
            </a:r>
          </a:p>
          <a:p>
            <a:r>
              <a:rPr lang="en-GB" dirty="0"/>
              <a:t>Renal parenchymal </a:t>
            </a:r>
            <a:r>
              <a:rPr lang="en-GB" dirty="0" smtClean="0"/>
              <a:t>disease</a:t>
            </a:r>
          </a:p>
          <a:p>
            <a:r>
              <a:rPr lang="en-GB" dirty="0"/>
              <a:t>Atherosclerotic </a:t>
            </a:r>
            <a:r>
              <a:rPr lang="en-GB" dirty="0" err="1" smtClean="0"/>
              <a:t>renovascular</a:t>
            </a:r>
            <a:r>
              <a:rPr lang="en-GB" dirty="0" smtClean="0"/>
              <a:t> </a:t>
            </a:r>
            <a:r>
              <a:rPr lang="en-GB" dirty="0"/>
              <a:t>disease/ Fibromuscular </a:t>
            </a:r>
            <a:r>
              <a:rPr lang="en-GB" dirty="0" smtClean="0"/>
              <a:t>dysplasia</a:t>
            </a:r>
          </a:p>
          <a:p>
            <a:r>
              <a:rPr lang="en-GB" dirty="0" err="1"/>
              <a:t>Coarctation</a:t>
            </a:r>
            <a:r>
              <a:rPr lang="en-GB" dirty="0"/>
              <a:t> of the aorta</a:t>
            </a:r>
          </a:p>
        </p:txBody>
      </p:sp>
    </p:spTree>
    <p:extLst>
      <p:ext uri="{BB962C8B-B14F-4D97-AF65-F5344CB8AC3E}">
        <p14:creationId xmlns:p14="http://schemas.microsoft.com/office/powerpoint/2010/main" val="23527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hypertension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516" t="35254" r="25435" b="33114"/>
          <a:stretch/>
        </p:blipFill>
        <p:spPr>
          <a:xfrm>
            <a:off x="1376218" y="1302328"/>
            <a:ext cx="8654473" cy="499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2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Measurement of blood pressure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7745"/>
            <a:ext cx="10515600" cy="481921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Patients should be seated comfortably in a quiet environment for 5 min before </a:t>
            </a:r>
          </a:p>
          <a:p>
            <a:pPr marL="0" indent="0">
              <a:buNone/>
            </a:pPr>
            <a:r>
              <a:rPr lang="en-GB" dirty="0" smtClean="0"/>
              <a:t>beginning BP measurements.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Three BP measurements should be recorded, 1–2 min apart and additional </a:t>
            </a:r>
          </a:p>
          <a:p>
            <a:pPr marL="0" indent="0">
              <a:buNone/>
            </a:pPr>
            <a:r>
              <a:rPr lang="en-GB" dirty="0" smtClean="0"/>
              <a:t>measurements only if the first two readings differ by &gt;10 mmHg.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BP is recorded as the average of the last two BP readings.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Additional measurements may have to be performed in patients with unstable BP values </a:t>
            </a:r>
          </a:p>
          <a:p>
            <a:pPr marL="0" indent="0">
              <a:buNone/>
            </a:pPr>
            <a:r>
              <a:rPr lang="en-GB" dirty="0" smtClean="0"/>
              <a:t>due to arrhythmias, such as in patents with AF, in whom manual </a:t>
            </a:r>
            <a:r>
              <a:rPr lang="en-GB" dirty="0" err="1" smtClean="0"/>
              <a:t>auscultatory</a:t>
            </a:r>
            <a:r>
              <a:rPr lang="en-GB" dirty="0" smtClean="0"/>
              <a:t> methods </a:t>
            </a:r>
          </a:p>
          <a:p>
            <a:pPr marL="0" indent="0">
              <a:buNone/>
            </a:pPr>
            <a:r>
              <a:rPr lang="en-GB" dirty="0" smtClean="0"/>
              <a:t>should be used as most automated devices have not been validated for BP measurement in </a:t>
            </a:r>
          </a:p>
          <a:p>
            <a:pPr marL="0" indent="0">
              <a:buNone/>
            </a:pPr>
            <a:r>
              <a:rPr lang="en-GB" dirty="0" smtClean="0"/>
              <a:t>patients with AF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945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Malignant Hypertension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08526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Hypertension </a:t>
            </a:r>
            <a:r>
              <a:rPr lang="en-GB" dirty="0" smtClean="0"/>
              <a:t>emergencies: severe hypertension (grade </a:t>
            </a:r>
            <a:r>
              <a:rPr lang="en-GB" dirty="0"/>
              <a:t>3) is associated with acute </a:t>
            </a:r>
            <a:r>
              <a:rPr lang="en-GB" dirty="0" smtClean="0"/>
              <a:t>HMOD (life threatening) and </a:t>
            </a:r>
            <a:r>
              <a:rPr lang="en-GB" dirty="0"/>
              <a:t>requires immediate but careful intervention to </a:t>
            </a:r>
            <a:r>
              <a:rPr lang="en-GB" dirty="0" smtClean="0"/>
              <a:t>lower BP</a:t>
            </a:r>
            <a:r>
              <a:rPr lang="en-GB" dirty="0"/>
              <a:t>, usually with intravenous (</a:t>
            </a:r>
            <a:r>
              <a:rPr lang="en-GB" dirty="0" err="1"/>
              <a:t>i.v.</a:t>
            </a:r>
            <a:r>
              <a:rPr lang="en-GB" dirty="0"/>
              <a:t>) </a:t>
            </a:r>
            <a:r>
              <a:rPr lang="en-GB" dirty="0" smtClean="0"/>
              <a:t>therapy</a:t>
            </a:r>
          </a:p>
          <a:p>
            <a:endParaRPr lang="en-GB" dirty="0"/>
          </a:p>
          <a:p>
            <a:r>
              <a:rPr lang="en-GB" dirty="0" smtClean="0"/>
              <a:t>Malignant hypertension characterized by severe </a:t>
            </a:r>
            <a:r>
              <a:rPr lang="en-GB" dirty="0"/>
              <a:t>hypertension (usually grade 3) associated with </a:t>
            </a:r>
            <a:r>
              <a:rPr lang="en-GB" dirty="0" err="1" smtClean="0"/>
              <a:t>funduscopic</a:t>
            </a:r>
            <a:r>
              <a:rPr lang="en-GB" dirty="0" smtClean="0"/>
              <a:t> changes </a:t>
            </a:r>
            <a:r>
              <a:rPr lang="en-GB" dirty="0"/>
              <a:t>(flame haemorrhages </a:t>
            </a:r>
            <a:r>
              <a:rPr lang="en-GB" dirty="0" smtClean="0"/>
              <a:t>and/or </a:t>
            </a:r>
            <a:r>
              <a:rPr lang="en-GB" dirty="0" err="1" smtClean="0"/>
              <a:t>papilloedema</a:t>
            </a:r>
            <a:r>
              <a:rPr lang="en-GB" dirty="0" smtClean="0"/>
              <a:t>), </a:t>
            </a:r>
            <a:r>
              <a:rPr lang="en-GB" dirty="0" err="1" smtClean="0"/>
              <a:t>microangiopathy</a:t>
            </a:r>
            <a:r>
              <a:rPr lang="en-GB" dirty="0"/>
              <a:t>, and disseminated intravascular coagulation, </a:t>
            </a:r>
            <a:r>
              <a:rPr lang="en-GB" dirty="0" smtClean="0"/>
              <a:t>and can </a:t>
            </a:r>
            <a:r>
              <a:rPr lang="en-GB" dirty="0"/>
              <a:t>be associated with encephalopathy (in about 15% of</a:t>
            </a:r>
          </a:p>
          <a:p>
            <a:pPr marL="0" indent="0">
              <a:buNone/>
            </a:pPr>
            <a:r>
              <a:rPr lang="en-GB" dirty="0" smtClean="0"/>
              <a:t>   cases), acute </a:t>
            </a:r>
            <a:r>
              <a:rPr lang="en-GB" dirty="0"/>
              <a:t>heart failure, and acute deterioration in </a:t>
            </a:r>
            <a:r>
              <a:rPr lang="en-GB" dirty="0" smtClean="0"/>
              <a:t>renal function</a:t>
            </a:r>
            <a:r>
              <a:rPr lang="en-GB" dirty="0"/>
              <a:t>.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hallmark of this condition is small artery </a:t>
            </a:r>
            <a:r>
              <a:rPr lang="en-GB" dirty="0" err="1" smtClean="0"/>
              <a:t>fibrinoid</a:t>
            </a:r>
            <a:r>
              <a:rPr lang="en-GB" dirty="0" smtClean="0"/>
              <a:t> necrosis </a:t>
            </a:r>
            <a:r>
              <a:rPr lang="en-GB" dirty="0"/>
              <a:t>in the kidney, retina, and brain</a:t>
            </a:r>
          </a:p>
        </p:txBody>
      </p:sp>
    </p:spTree>
    <p:extLst>
      <p:ext uri="{BB962C8B-B14F-4D97-AF65-F5344CB8AC3E}">
        <p14:creationId xmlns:p14="http://schemas.microsoft.com/office/powerpoint/2010/main" val="8704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Malignant Hypertension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631" t="27499" r="25779" b="31655"/>
          <a:stretch/>
        </p:blipFill>
        <p:spPr>
          <a:xfrm>
            <a:off x="1173018" y="1267883"/>
            <a:ext cx="10206182" cy="472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00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6327"/>
            <a:ext cx="10515600" cy="5890636"/>
          </a:xfrm>
        </p:spPr>
        <p:txBody>
          <a:bodyPr>
            <a:noAutofit/>
          </a:bodyPr>
          <a:lstStyle/>
          <a:p>
            <a:r>
              <a:rPr lang="en-GB" sz="1600" dirty="0" smtClean="0"/>
              <a:t>Use a standard bladder cuff (12–13 cm wide and 35 cm long) for most patients, but have larger and smaller cuffs available </a:t>
            </a:r>
          </a:p>
          <a:p>
            <a:pPr marL="0" indent="0">
              <a:buNone/>
            </a:pPr>
            <a:r>
              <a:rPr lang="en-GB" sz="1600" dirty="0" smtClean="0"/>
              <a:t>for larger (arm circumference &gt;32 cm) and thinner arms, respectively.</a:t>
            </a:r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sz="1600" dirty="0" smtClean="0"/>
              <a:t>The cuff should be positioned at the level of the heart, with the back and arm supported to avoid muscle contraction and </a:t>
            </a:r>
          </a:p>
          <a:p>
            <a:pPr marL="0" indent="0">
              <a:buNone/>
            </a:pPr>
            <a:r>
              <a:rPr lang="en-GB" sz="1600" dirty="0" smtClean="0"/>
              <a:t>Isometric exercise-dependant increases in BP.</a:t>
            </a:r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sz="1600" dirty="0" smtClean="0"/>
              <a:t>When using </a:t>
            </a:r>
            <a:r>
              <a:rPr lang="en-GB" sz="1600" dirty="0" err="1" smtClean="0"/>
              <a:t>auscultatory</a:t>
            </a:r>
            <a:r>
              <a:rPr lang="en-GB" sz="1600" dirty="0" smtClean="0"/>
              <a:t> methods, use phase I and V (sudden reduction/disappearance) </a:t>
            </a:r>
            <a:r>
              <a:rPr lang="en-GB" sz="1600" dirty="0" err="1" smtClean="0"/>
              <a:t>Korotkoff</a:t>
            </a:r>
            <a:r>
              <a:rPr lang="en-GB" sz="1600" dirty="0" smtClean="0"/>
              <a:t> sounds to identify SBP </a:t>
            </a:r>
          </a:p>
          <a:p>
            <a:pPr marL="0" indent="0">
              <a:buNone/>
            </a:pPr>
            <a:r>
              <a:rPr lang="en-GB" sz="1600" dirty="0" smtClean="0"/>
              <a:t>and DBP, respectively.</a:t>
            </a:r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sz="1600" dirty="0" smtClean="0"/>
              <a:t>Measure BP in both arms at the first visit to detect possible between-arm differences. Use the arm with the higher value </a:t>
            </a:r>
          </a:p>
          <a:p>
            <a:pPr marL="0" indent="0">
              <a:buNone/>
            </a:pPr>
            <a:r>
              <a:rPr lang="en-GB" sz="1600" dirty="0" smtClean="0"/>
              <a:t>as the reference.</a:t>
            </a:r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sz="1600" dirty="0" smtClean="0"/>
              <a:t>Measure BP 1 min and 3 min after standing from a seated position in all patients at the first measurement to exclude </a:t>
            </a:r>
          </a:p>
          <a:p>
            <a:pPr marL="0" indent="0">
              <a:buNone/>
            </a:pPr>
            <a:r>
              <a:rPr lang="en-GB" sz="1600" dirty="0" smtClean="0"/>
              <a:t>orthostatic hypotension. Lying and standing BP measurements should also be considered in subsequent visits in older people, </a:t>
            </a:r>
          </a:p>
          <a:p>
            <a:pPr marL="0" indent="0">
              <a:buNone/>
            </a:pPr>
            <a:r>
              <a:rPr lang="en-GB" sz="1600" dirty="0" smtClean="0"/>
              <a:t>people with diabetes, and people with other conditions in which orthostatic hypotension may frequently occur.</a:t>
            </a:r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sz="1600" dirty="0" smtClean="0"/>
              <a:t>Record heart rate and use pulse palpation to exclude arrhythmia.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7404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Hypertension grades 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718" t="38493" r="20866" b="23300"/>
          <a:stretch/>
        </p:blipFill>
        <p:spPr>
          <a:xfrm>
            <a:off x="1112256" y="1690688"/>
            <a:ext cx="9967488" cy="421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0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Hypertension stages and CVS risk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926" t="31700" r="27911" b="23088"/>
          <a:stretch/>
        </p:blipFill>
        <p:spPr>
          <a:xfrm>
            <a:off x="838200" y="1434202"/>
            <a:ext cx="9848273" cy="504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8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Factors influencing cardiovascular risk in patients with hypertension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300" t="21173" r="15562" b="12094"/>
          <a:stretch/>
        </p:blipFill>
        <p:spPr>
          <a:xfrm>
            <a:off x="1099127" y="1458483"/>
            <a:ext cx="9901381" cy="529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8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01" t="28724" r="25550" b="11686"/>
          <a:stretch/>
        </p:blipFill>
        <p:spPr>
          <a:xfrm>
            <a:off x="1319409" y="544945"/>
            <a:ext cx="8600445" cy="589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1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Physical Examination</a:t>
            </a:r>
            <a:br>
              <a:rPr lang="en-US" dirty="0" smtClean="0"/>
            </a:br>
            <a:r>
              <a:rPr lang="en-US" dirty="0" smtClean="0"/>
              <a:t>in patients with </a:t>
            </a:r>
            <a:br>
              <a:rPr lang="en-US" dirty="0" smtClean="0"/>
            </a:br>
            <a:r>
              <a:rPr lang="en-US" dirty="0" smtClean="0"/>
              <a:t>Hypertension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57" t="18928" r="53787" b="16789"/>
          <a:stretch/>
        </p:blipFill>
        <p:spPr>
          <a:xfrm>
            <a:off x="6853383" y="166255"/>
            <a:ext cx="4322618" cy="635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263" t="26887" r="25894" b="31482"/>
          <a:stretch/>
        </p:blipFill>
        <p:spPr>
          <a:xfrm>
            <a:off x="3934692" y="357765"/>
            <a:ext cx="4682836" cy="589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9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827</Words>
  <Application>Microsoft Office PowerPoint</Application>
  <PresentationFormat>Widescreen</PresentationFormat>
  <Paragraphs>102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Berlin Sans FB Demi</vt:lpstr>
      <vt:lpstr>Calibri</vt:lpstr>
      <vt:lpstr>Calibri Light</vt:lpstr>
      <vt:lpstr>Times New Roman</vt:lpstr>
      <vt:lpstr>Office Theme</vt:lpstr>
      <vt:lpstr>نسق Office</vt:lpstr>
      <vt:lpstr>PowerPoint Presentation</vt:lpstr>
      <vt:lpstr>Measurement of blood pressure</vt:lpstr>
      <vt:lpstr>PowerPoint Presentation</vt:lpstr>
      <vt:lpstr>Hypertension grades </vt:lpstr>
      <vt:lpstr>Hypertension stages and CVS risk</vt:lpstr>
      <vt:lpstr>Factors influencing cardiovascular risk in patients with hypertension</vt:lpstr>
      <vt:lpstr>PowerPoint Presentation</vt:lpstr>
      <vt:lpstr> Physical Examination in patients with  Hypertension</vt:lpstr>
      <vt:lpstr>PowerPoint Presentation</vt:lpstr>
      <vt:lpstr>Initial treatment of hypertension</vt:lpstr>
      <vt:lpstr>Thresholds for treatment</vt:lpstr>
      <vt:lpstr>Life style modifications </vt:lpstr>
      <vt:lpstr>PowerPoint Presentation</vt:lpstr>
      <vt:lpstr>Treatment of uncomplicated hypertension </vt:lpstr>
      <vt:lpstr>Drug treatment of hypertension </vt:lpstr>
      <vt:lpstr>PowerPoint Presentation</vt:lpstr>
      <vt:lpstr>Resistant Hypertension</vt:lpstr>
      <vt:lpstr>Secondary Hypertension</vt:lpstr>
      <vt:lpstr>Secondary hypertension</vt:lpstr>
      <vt:lpstr>Malignant Hypertension</vt:lpstr>
      <vt:lpstr>Malignant Hypertension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فراس رشيد صايل</cp:lastModifiedBy>
  <cp:revision>27</cp:revision>
  <dcterms:created xsi:type="dcterms:W3CDTF">2021-03-29T13:56:15Z</dcterms:created>
  <dcterms:modified xsi:type="dcterms:W3CDTF">2022-01-31T18:57:19Z</dcterms:modified>
</cp:coreProperties>
</file>